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Lekton" panose="020B0604020202020204" charset="-93"/>
      <p:regular r:id="rId8"/>
    </p:embeddedFont>
    <p:embeddedFont>
      <p:font typeface="Lekton Bold" panose="020B0604020202020204" charset="-93"/>
      <p:regular r:id="rId9"/>
    </p:embeddedFont>
    <p:embeddedFont>
      <p:font typeface="Roboto Mono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7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532990" cy="2835383"/>
          </a:xfrm>
          <a:prstGeom prst="rect">
            <a:avLst/>
          </a:prstGeom>
          <a:solidFill>
            <a:srgbClr val="141A38"/>
          </a:solid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846997" y="4895388"/>
            <a:ext cx="1713576" cy="10287000"/>
            <a:chOff x="0" y="0"/>
            <a:chExt cx="2284768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AutoShape 5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AutoShape 6"/>
            <p:cNvSpPr/>
            <p:nvPr/>
          </p:nvSpPr>
          <p:spPr>
            <a:xfrm rot="-5400000">
              <a:off x="1142384" y="1903973"/>
              <a:ext cx="1523178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AutoShape 7"/>
            <p:cNvSpPr/>
            <p:nvPr/>
          </p:nvSpPr>
          <p:spPr>
            <a:xfrm rot="-5400000">
              <a:off x="0" y="2284768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AutoShape 10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AutoShape 11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AutoShape 12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AutoShape 14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AutoShape 18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AutoShape 19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AutoShape 21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19133997" y="4895388"/>
            <a:ext cx="1713576" cy="10287000"/>
            <a:chOff x="0" y="0"/>
            <a:chExt cx="2284768" cy="13716000"/>
          </a:xfrm>
        </p:grpSpPr>
        <p:sp>
          <p:nvSpPr>
            <p:cNvPr id="23" name="AutoShape 23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AutoShape 24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AutoShape 25"/>
            <p:cNvSpPr/>
            <p:nvPr/>
          </p:nvSpPr>
          <p:spPr>
            <a:xfrm rot="-5400000">
              <a:off x="1142384" y="1903973"/>
              <a:ext cx="1523178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AutoShape 26"/>
            <p:cNvSpPr/>
            <p:nvPr/>
          </p:nvSpPr>
          <p:spPr>
            <a:xfrm rot="-5400000">
              <a:off x="0" y="2284768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AutoShape 27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AutoShape 28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AutoShape 29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AutoShape 30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AutoShape 31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AutoShape 32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AutoShape 33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AutoShape 34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5" name="AutoShape 35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AutoShape 36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7" name="AutoShape 37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8" name="AutoShape 38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9" name="AutoShape 39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0" name="AutoShape 40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-633771" y="0"/>
            <a:ext cx="5345526" cy="10287000"/>
            <a:chOff x="0" y="0"/>
            <a:chExt cx="6470015" cy="12450980"/>
          </a:xfrm>
        </p:grpSpPr>
        <p:sp>
          <p:nvSpPr>
            <p:cNvPr id="42" name="Freeform 42"/>
            <p:cNvSpPr/>
            <p:nvPr/>
          </p:nvSpPr>
          <p:spPr>
            <a:xfrm rot="-102000">
              <a:off x="-146326" y="-73237"/>
              <a:ext cx="6762667" cy="12597453"/>
            </a:xfrm>
            <a:custGeom>
              <a:avLst/>
              <a:gdLst/>
              <a:ahLst/>
              <a:cxnLst/>
              <a:rect l="l" t="t" r="r" b="b"/>
              <a:pathLst>
                <a:path w="6762667" h="12597453">
                  <a:moveTo>
                    <a:pt x="6627934" y="1412499"/>
                  </a:moveTo>
                  <a:cubicBezTo>
                    <a:pt x="6631628" y="1288044"/>
                    <a:pt x="6639015" y="1039134"/>
                    <a:pt x="6642709" y="914679"/>
                  </a:cubicBezTo>
                  <a:lnTo>
                    <a:pt x="6507977" y="910680"/>
                  </a:lnTo>
                  <a:lnTo>
                    <a:pt x="6515364" y="661770"/>
                  </a:lnTo>
                  <a:lnTo>
                    <a:pt x="6380631" y="657771"/>
                  </a:lnTo>
                  <a:lnTo>
                    <a:pt x="6388019" y="408861"/>
                  </a:lnTo>
                  <a:cubicBezTo>
                    <a:pt x="6320652" y="406862"/>
                    <a:pt x="6185920" y="402863"/>
                    <a:pt x="6118553" y="400864"/>
                  </a:cubicBezTo>
                  <a:lnTo>
                    <a:pt x="6125941" y="151954"/>
                  </a:lnTo>
                  <a:cubicBezTo>
                    <a:pt x="4420226" y="101329"/>
                    <a:pt x="2711815" y="50625"/>
                    <a:pt x="1006100" y="0"/>
                  </a:cubicBezTo>
                  <a:lnTo>
                    <a:pt x="998713" y="248910"/>
                  </a:lnTo>
                  <a:cubicBezTo>
                    <a:pt x="931346" y="246911"/>
                    <a:pt x="796614" y="242912"/>
                    <a:pt x="729247" y="240913"/>
                  </a:cubicBezTo>
                  <a:lnTo>
                    <a:pt x="721860" y="489823"/>
                  </a:lnTo>
                  <a:lnTo>
                    <a:pt x="587127" y="485824"/>
                  </a:lnTo>
                  <a:lnTo>
                    <a:pt x="579740" y="734734"/>
                  </a:lnTo>
                  <a:lnTo>
                    <a:pt x="445007" y="730735"/>
                  </a:lnTo>
                  <a:cubicBezTo>
                    <a:pt x="441313" y="855190"/>
                    <a:pt x="433926" y="1104100"/>
                    <a:pt x="430232" y="1228555"/>
                  </a:cubicBezTo>
                  <a:lnTo>
                    <a:pt x="295499" y="1224557"/>
                  </a:lnTo>
                  <a:cubicBezTo>
                    <a:pt x="197024" y="4542527"/>
                    <a:pt x="98475" y="7862987"/>
                    <a:pt x="0" y="11180957"/>
                  </a:cubicBezTo>
                  <a:lnTo>
                    <a:pt x="134733" y="11184956"/>
                  </a:lnTo>
                  <a:cubicBezTo>
                    <a:pt x="131039" y="11309411"/>
                    <a:pt x="123652" y="11558321"/>
                    <a:pt x="119958" y="11682775"/>
                  </a:cubicBezTo>
                  <a:lnTo>
                    <a:pt x="254691" y="11686774"/>
                  </a:lnTo>
                  <a:lnTo>
                    <a:pt x="247303" y="11935684"/>
                  </a:lnTo>
                  <a:lnTo>
                    <a:pt x="382036" y="11939683"/>
                  </a:lnTo>
                  <a:lnTo>
                    <a:pt x="374648" y="12188593"/>
                  </a:lnTo>
                  <a:cubicBezTo>
                    <a:pt x="442015" y="12190592"/>
                    <a:pt x="576747" y="12194591"/>
                    <a:pt x="644114" y="12196590"/>
                  </a:cubicBezTo>
                  <a:lnTo>
                    <a:pt x="636726" y="12445501"/>
                  </a:lnTo>
                  <a:cubicBezTo>
                    <a:pt x="2342442" y="12496125"/>
                    <a:pt x="4050852" y="12546829"/>
                    <a:pt x="5756567" y="12597454"/>
                  </a:cubicBezTo>
                  <a:lnTo>
                    <a:pt x="5763954" y="12348544"/>
                  </a:lnTo>
                  <a:cubicBezTo>
                    <a:pt x="5831321" y="12350543"/>
                    <a:pt x="5966054" y="12354542"/>
                    <a:pt x="6033420" y="12356541"/>
                  </a:cubicBezTo>
                  <a:lnTo>
                    <a:pt x="6040807" y="12107631"/>
                  </a:lnTo>
                  <a:lnTo>
                    <a:pt x="6175540" y="12111630"/>
                  </a:lnTo>
                  <a:lnTo>
                    <a:pt x="6182928" y="11862720"/>
                  </a:lnTo>
                  <a:lnTo>
                    <a:pt x="6317660" y="11866719"/>
                  </a:lnTo>
                  <a:cubicBezTo>
                    <a:pt x="6321354" y="11742264"/>
                    <a:pt x="6328741" y="11493354"/>
                    <a:pt x="6332435" y="11368899"/>
                  </a:cubicBezTo>
                  <a:lnTo>
                    <a:pt x="6467168" y="11372898"/>
                  </a:lnTo>
                  <a:cubicBezTo>
                    <a:pt x="6565643" y="8054928"/>
                    <a:pt x="6664192" y="4734468"/>
                    <a:pt x="6762667" y="1416498"/>
                  </a:cubicBezTo>
                  <a:lnTo>
                    <a:pt x="6627934" y="1412499"/>
                  </a:lnTo>
                  <a:close/>
                </a:path>
              </a:pathLst>
            </a:custGeom>
            <a:blipFill>
              <a:blip r:embed="rId2"/>
              <a:stretch>
                <a:fillRect l="-42680" t="-3823" r="-154738" b="-2552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3" name="Group 43"/>
          <p:cNvGrpSpPr/>
          <p:nvPr/>
        </p:nvGrpSpPr>
        <p:grpSpPr>
          <a:xfrm rot="5400000">
            <a:off x="-1954353" y="4895388"/>
            <a:ext cx="1713576" cy="10287000"/>
            <a:chOff x="0" y="0"/>
            <a:chExt cx="2284768" cy="13716000"/>
          </a:xfrm>
        </p:grpSpPr>
        <p:sp>
          <p:nvSpPr>
            <p:cNvPr id="44" name="AutoShape 44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5" name="AutoShape 45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6" name="AutoShape 46"/>
            <p:cNvSpPr/>
            <p:nvPr/>
          </p:nvSpPr>
          <p:spPr>
            <a:xfrm rot="-5400000">
              <a:off x="1142384" y="1903973"/>
              <a:ext cx="1523178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7" name="AutoShape 47"/>
            <p:cNvSpPr/>
            <p:nvPr/>
          </p:nvSpPr>
          <p:spPr>
            <a:xfrm rot="-5400000">
              <a:off x="0" y="2284768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8" name="AutoShape 48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9" name="AutoShape 49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0" name="AutoShape 50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1" name="AutoShape 51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2" name="AutoShape 52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3" name="AutoShape 53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4" name="AutoShape 54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5" name="AutoShape 55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6" name="AutoShape 56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7" name="AutoShape 57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8" name="AutoShape 58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9" name="AutoShape 59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0" name="AutoShape 60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1" name="AutoShape 61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2" name="Freeform 62"/>
          <p:cNvSpPr/>
          <p:nvPr/>
        </p:nvSpPr>
        <p:spPr>
          <a:xfrm>
            <a:off x="4045935" y="91821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3" name="TextBox 63"/>
          <p:cNvSpPr txBox="1"/>
          <p:nvPr/>
        </p:nvSpPr>
        <p:spPr>
          <a:xfrm>
            <a:off x="5595418" y="3619317"/>
            <a:ext cx="11663882" cy="443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04"/>
              </a:lnSpc>
            </a:pPr>
            <a:r>
              <a:rPr lang="en-US" sz="10549" b="1" spc="-210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Biến</a:t>
            </a:r>
            <a:r>
              <a:rPr lang="en-US" sz="10549" b="1" spc="-21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10549" b="1" spc="-210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đổi</a:t>
            </a:r>
            <a:r>
              <a:rPr lang="en-US" sz="10549" b="1" spc="-21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10549" b="1" spc="-210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khí</a:t>
            </a:r>
            <a:r>
              <a:rPr lang="en-US" sz="10549" b="1" spc="-21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10549" b="1" spc="-210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hậu</a:t>
            </a:r>
            <a:r>
              <a:rPr lang="en-US" sz="10549" b="1" spc="-21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: </a:t>
            </a:r>
            <a:r>
              <a:rPr lang="en-US" sz="10549" b="1" spc="-210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Thách</a:t>
            </a:r>
            <a:r>
              <a:rPr lang="en-US" sz="10549" b="1" spc="-21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10549" b="1" spc="-210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thức</a:t>
            </a:r>
            <a:r>
              <a:rPr lang="en-US" sz="10549" b="1" spc="-21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10549" b="1" spc="-210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và</a:t>
            </a:r>
            <a:r>
              <a:rPr lang="en-US" sz="10549" b="1" spc="-21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10549" b="1" spc="-210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Hành</a:t>
            </a:r>
            <a:r>
              <a:rPr lang="en-US" sz="10549" b="1" spc="-21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10549" b="1" spc="-210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động</a:t>
            </a:r>
            <a:endParaRPr lang="en-US" sz="10549" b="1" spc="-210" dirty="0">
              <a:solidFill>
                <a:srgbClr val="FFFFFF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5595418" y="1042351"/>
            <a:ext cx="10867794" cy="90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4"/>
              </a:lnSpc>
            </a:pP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Biến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đổi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khí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hậu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: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Chúng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ta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cần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hành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động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ngay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bây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giờ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để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bảo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vệ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hành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tinh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và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tạo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ra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một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tương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lai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bền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vững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cho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các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thế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hệ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574" u="none" spc="25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sau</a:t>
            </a:r>
            <a:r>
              <a:rPr lang="en-US" sz="2574" u="none" spc="25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7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81665"/>
            <a:ext cx="18453450" cy="3435104"/>
          </a:xfrm>
          <a:prstGeom prst="rect">
            <a:avLst/>
          </a:prstGeom>
          <a:solidFill>
            <a:srgbClr val="141A38"/>
          </a:solid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3470383" y="1102646"/>
            <a:ext cx="12265719" cy="878791"/>
            <a:chOff x="0" y="0"/>
            <a:chExt cx="16354293" cy="1171721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1635429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Khí</a:t>
              </a:r>
              <a:r>
                <a:rPr lang="en-US" sz="3000" b="1" u="none" spc="-3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thải</a:t>
              </a:r>
              <a:r>
                <a:rPr lang="en-US" sz="3000" b="1" u="none" spc="-3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công</a:t>
              </a:r>
              <a:r>
                <a:rPr lang="en-US" sz="3000" b="1" u="none" spc="-3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nghiệp</a:t>
              </a:r>
              <a:endParaRPr lang="en-US" sz="3000" b="1" u="none" spc="-3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97006"/>
              <a:ext cx="16354293" cy="374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59"/>
                </a:lnSpc>
              </a:pPr>
              <a:r>
                <a:rPr lang="en-US" sz="1685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Khí thải từ các nhà máy và phương tiện giao thông là </a:t>
              </a:r>
              <a:r>
                <a:rPr lang="en-US" sz="1685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một trong những nguyên nhân chính</a:t>
              </a:r>
              <a:r>
                <a:rPr lang="en-US" sz="1685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gây ra hiệu ứng nhà kính.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70383" y="3164718"/>
            <a:ext cx="12265719" cy="893868"/>
            <a:chOff x="0" y="0"/>
            <a:chExt cx="16354293" cy="1191824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635429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Phá</a:t>
              </a:r>
              <a:r>
                <a:rPr lang="en-US" sz="3000" b="1" u="none" spc="-3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rừng</a:t>
              </a:r>
              <a:endParaRPr lang="en-US" sz="3000" b="1" u="none" spc="-3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17109"/>
              <a:ext cx="16354293" cy="374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59"/>
                </a:lnSpc>
              </a:pP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Việc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chặt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phá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rừng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làm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mất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đi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b="1" u="none" dirty="0" err="1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các</a:t>
              </a:r>
              <a:r>
                <a:rPr lang="en-US" sz="1685" b="1" u="none" dirty="0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 </a:t>
              </a:r>
              <a:r>
                <a:rPr lang="en-US" sz="1685" b="1" u="none" dirty="0" err="1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bể</a:t>
              </a:r>
              <a:r>
                <a:rPr lang="en-US" sz="1685" b="1" u="none" dirty="0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 </a:t>
              </a:r>
              <a:r>
                <a:rPr lang="en-US" sz="1685" b="1" u="none" dirty="0" err="1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chứa</a:t>
              </a:r>
              <a:r>
                <a:rPr lang="en-US" sz="1685" b="1" u="none" dirty="0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 carbon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,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dẫn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đến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sự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gia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tăng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nồng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độ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CO2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trong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khí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</a:t>
              </a:r>
              <a:r>
                <a:rPr lang="en-US" sz="1685" u="none" dirty="0" err="1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quyển</a:t>
              </a:r>
              <a:r>
                <a:rPr lang="en-US" sz="1685" u="none" dirty="0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70383" y="4905152"/>
            <a:ext cx="12265719" cy="1137501"/>
            <a:chOff x="0" y="0"/>
            <a:chExt cx="16354293" cy="151666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635429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Sử</a:t>
              </a:r>
              <a:r>
                <a:rPr lang="en-US" sz="3000" b="1" u="none" spc="-3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dụng</a:t>
              </a:r>
              <a:r>
                <a:rPr lang="en-US" sz="3000" b="1" u="none" spc="-3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năng</a:t>
              </a:r>
              <a:r>
                <a:rPr lang="en-US" sz="3000" b="1" u="none" spc="-3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lượng</a:t>
              </a:r>
              <a:r>
                <a:rPr lang="en-US" sz="3000" b="1" u="none" spc="-3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hóa</a:t>
              </a:r>
              <a:r>
                <a:rPr lang="en-US" sz="3000" b="1" u="none" spc="-3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3000" b="1" u="none" spc="-3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thạch</a:t>
              </a:r>
              <a:endParaRPr lang="en-US" sz="3000" b="1" u="none" spc="-3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8253"/>
              <a:ext cx="16354293" cy="768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59"/>
                </a:lnSpc>
              </a:pPr>
              <a:r>
                <a:rPr lang="en-US" sz="1685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Việc phụ thuộc vào </a:t>
              </a:r>
              <a:r>
                <a:rPr lang="en-US" sz="1685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năng lượng hóa thạch</a:t>
              </a:r>
              <a:r>
                <a:rPr lang="en-US" sz="1685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như than đá, dầu mỏ và khí đốt tự nhiên tạo ra lượng khí thải lớn, góp phần vào biến đổi khí hậu.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761030"/>
            <a:ext cx="15244749" cy="1543026"/>
            <a:chOff x="0" y="0"/>
            <a:chExt cx="20326332" cy="20573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20326332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41"/>
                </a:lnSpc>
              </a:pPr>
              <a:r>
                <a:rPr lang="en-US" sz="5034" b="1" u="none" spc="10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Nguyên </a:t>
              </a:r>
              <a:r>
                <a:rPr lang="en-US" sz="5034" b="1" u="none" spc="10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nhân</a:t>
              </a:r>
              <a:r>
                <a:rPr lang="en-US" sz="5034" b="1" u="none" spc="10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5034" b="1" u="none" spc="10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chính</a:t>
              </a:r>
              <a:r>
                <a:rPr lang="en-US" sz="5034" b="1" u="none" spc="10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5034" b="1" u="none" spc="10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của</a:t>
              </a:r>
              <a:r>
                <a:rPr lang="en-US" sz="5034" b="1" u="none" spc="10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5034" b="1" u="none" spc="10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biến</a:t>
              </a:r>
              <a:r>
                <a:rPr lang="en-US" sz="5034" b="1" u="none" spc="10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5034" b="1" u="none" spc="10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đổi</a:t>
              </a:r>
              <a:r>
                <a:rPr lang="en-US" sz="5034" b="1" u="none" spc="10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5034" b="1" u="none" spc="10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khí</a:t>
              </a:r>
              <a:r>
                <a:rPr lang="en-US" sz="5034" b="1" u="none" spc="10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5034" b="1" u="none" spc="10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hậu</a:t>
              </a:r>
              <a:endParaRPr lang="en-US" sz="5034" b="1" u="none" spc="10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81092"/>
              <a:ext cx="20326332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Một cái nhìn sâu sắc về các yếu tố gây ra biến đổi khí hậu toàn cầu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7149219" y="29770"/>
            <a:ext cx="1713576" cy="10287000"/>
            <a:chOff x="0" y="0"/>
            <a:chExt cx="2284768" cy="13716000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AutoShape 18"/>
            <p:cNvSpPr/>
            <p:nvPr/>
          </p:nvSpPr>
          <p:spPr>
            <a:xfrm rot="-5400000">
              <a:off x="1137082" y="1909275"/>
              <a:ext cx="1533782" cy="76158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AutoShape 19"/>
            <p:cNvSpPr/>
            <p:nvPr/>
          </p:nvSpPr>
          <p:spPr>
            <a:xfrm rot="-5400000">
              <a:off x="0" y="2295371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AutoShape 21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AutoShape 22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AutoShape 23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AutoShape 24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AutoShape 25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AutoShape 26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AutoShape 27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AutoShape 28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AutoShape 29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AutoShape 30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AutoShape 31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AutoShape 32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AutoShape 33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1209929"/>
            <a:ext cx="1336783" cy="845454"/>
            <a:chOff x="0" y="0"/>
            <a:chExt cx="1782378" cy="112727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609600"/>
              <a:ext cx="1782378" cy="517671"/>
              <a:chOff x="0" y="0"/>
              <a:chExt cx="1967713" cy="571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255270"/>
                <a:ext cx="1967713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967713" h="69850">
                    <a:moveTo>
                      <a:pt x="167688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967713" y="69850"/>
                    </a:lnTo>
                    <a:lnTo>
                      <a:pt x="1967713" y="0"/>
                    </a:lnTo>
                    <a:close/>
                  </a:path>
                </a:pathLst>
              </a:custGeom>
              <a:solidFill>
                <a:srgbClr val="2A2F4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0" y="-28575"/>
              <a:ext cx="178237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</a:pPr>
              <a:r>
                <a:rPr lang="en-US" sz="3000" b="1" u="none" spc="-3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01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28700" y="3192613"/>
            <a:ext cx="1336783" cy="845454"/>
            <a:chOff x="0" y="0"/>
            <a:chExt cx="1782378" cy="1127271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609600"/>
              <a:ext cx="1782378" cy="517671"/>
              <a:chOff x="0" y="0"/>
              <a:chExt cx="1967713" cy="5715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255270"/>
                <a:ext cx="1967713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967713" h="69850">
                    <a:moveTo>
                      <a:pt x="167688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967713" y="69850"/>
                    </a:lnTo>
                    <a:lnTo>
                      <a:pt x="1967713" y="0"/>
                    </a:lnTo>
                    <a:close/>
                  </a:path>
                </a:pathLst>
              </a:custGeom>
              <a:solidFill>
                <a:srgbClr val="2A2F4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-28575"/>
              <a:ext cx="178237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</a:pPr>
              <a:r>
                <a:rPr lang="en-US" sz="3000" b="1" u="none" spc="-3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02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28700" y="5141790"/>
            <a:ext cx="1336783" cy="845454"/>
            <a:chOff x="0" y="0"/>
            <a:chExt cx="1782378" cy="1127271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609600"/>
              <a:ext cx="1782378" cy="517671"/>
              <a:chOff x="0" y="0"/>
              <a:chExt cx="1967713" cy="5715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255270"/>
                <a:ext cx="1967713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967713" h="69850">
                    <a:moveTo>
                      <a:pt x="167688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967713" y="69850"/>
                    </a:lnTo>
                    <a:lnTo>
                      <a:pt x="1967713" y="0"/>
                    </a:lnTo>
                    <a:close/>
                  </a:path>
                </a:pathLst>
              </a:custGeom>
              <a:solidFill>
                <a:srgbClr val="2A2F4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0" y="-28575"/>
              <a:ext cx="178237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</a:pPr>
              <a:r>
                <a:rPr lang="en-US" sz="3000" b="1" u="none" spc="-3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7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3345" y="0"/>
            <a:ext cx="6974655" cy="10287000"/>
            <a:chOff x="0" y="0"/>
            <a:chExt cx="6571245" cy="969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71245" cy="9692007"/>
            </a:xfrm>
            <a:custGeom>
              <a:avLst/>
              <a:gdLst/>
              <a:ahLst/>
              <a:cxnLst/>
              <a:rect l="l" t="t" r="r" b="b"/>
              <a:pathLst>
                <a:path w="6571245" h="9692007">
                  <a:moveTo>
                    <a:pt x="6439820" y="0"/>
                  </a:moveTo>
                  <a:cubicBezTo>
                    <a:pt x="5214941" y="0"/>
                    <a:pt x="3984803" y="0"/>
                    <a:pt x="2759923" y="0"/>
                  </a:cubicBezTo>
                  <a:cubicBezTo>
                    <a:pt x="2759923" y="96920"/>
                    <a:pt x="2759923" y="290760"/>
                    <a:pt x="2759923" y="387680"/>
                  </a:cubicBezTo>
                  <a:lnTo>
                    <a:pt x="2628498" y="387680"/>
                  </a:lnTo>
                  <a:cubicBezTo>
                    <a:pt x="2628498" y="484600"/>
                    <a:pt x="2628498" y="678440"/>
                    <a:pt x="2628498" y="775361"/>
                  </a:cubicBezTo>
                  <a:lnTo>
                    <a:pt x="2497073" y="775361"/>
                  </a:lnTo>
                  <a:cubicBezTo>
                    <a:pt x="2497073" y="947878"/>
                    <a:pt x="2497073" y="1184363"/>
                    <a:pt x="2497073" y="1356881"/>
                  </a:cubicBezTo>
                  <a:lnTo>
                    <a:pt x="2365648" y="1356881"/>
                  </a:lnTo>
                  <a:cubicBezTo>
                    <a:pt x="2365648" y="1453801"/>
                    <a:pt x="2365648" y="1647641"/>
                    <a:pt x="2365648" y="1744561"/>
                  </a:cubicBezTo>
                  <a:lnTo>
                    <a:pt x="2234223" y="1744561"/>
                  </a:lnTo>
                  <a:cubicBezTo>
                    <a:pt x="2234223" y="1841481"/>
                    <a:pt x="2234223" y="2035321"/>
                    <a:pt x="2234223" y="2132241"/>
                  </a:cubicBezTo>
                  <a:lnTo>
                    <a:pt x="2102798" y="2132241"/>
                  </a:lnTo>
                  <a:cubicBezTo>
                    <a:pt x="2102798" y="2304759"/>
                    <a:pt x="2102798" y="2541244"/>
                    <a:pt x="2102798" y="2713762"/>
                  </a:cubicBezTo>
                  <a:lnTo>
                    <a:pt x="1971374" y="2713762"/>
                  </a:lnTo>
                  <a:cubicBezTo>
                    <a:pt x="1971374" y="2810682"/>
                    <a:pt x="1971374" y="3004522"/>
                    <a:pt x="1971374" y="3101442"/>
                  </a:cubicBezTo>
                  <a:lnTo>
                    <a:pt x="1839949" y="3101442"/>
                  </a:lnTo>
                  <a:cubicBezTo>
                    <a:pt x="1839949" y="3198362"/>
                    <a:pt x="1839949" y="3392202"/>
                    <a:pt x="1839949" y="3489122"/>
                  </a:cubicBezTo>
                  <a:lnTo>
                    <a:pt x="1708524" y="3489122"/>
                  </a:lnTo>
                  <a:cubicBezTo>
                    <a:pt x="1708524" y="3661640"/>
                    <a:pt x="1708524" y="3898125"/>
                    <a:pt x="1708524" y="4070643"/>
                  </a:cubicBezTo>
                  <a:lnTo>
                    <a:pt x="1577099" y="4070643"/>
                  </a:lnTo>
                  <a:cubicBezTo>
                    <a:pt x="1577099" y="4167563"/>
                    <a:pt x="1577099" y="4361403"/>
                    <a:pt x="1577099" y="4458323"/>
                  </a:cubicBezTo>
                  <a:lnTo>
                    <a:pt x="1445674" y="4458323"/>
                  </a:lnTo>
                  <a:cubicBezTo>
                    <a:pt x="1445674" y="4630841"/>
                    <a:pt x="1445674" y="4867326"/>
                    <a:pt x="1445674" y="5039844"/>
                  </a:cubicBezTo>
                  <a:lnTo>
                    <a:pt x="1314249" y="5039844"/>
                  </a:lnTo>
                  <a:cubicBezTo>
                    <a:pt x="1314249" y="5136764"/>
                    <a:pt x="1314249" y="5330604"/>
                    <a:pt x="1314249" y="5427524"/>
                  </a:cubicBezTo>
                  <a:lnTo>
                    <a:pt x="1182824" y="5427524"/>
                  </a:lnTo>
                  <a:cubicBezTo>
                    <a:pt x="1182824" y="5600041"/>
                    <a:pt x="1182824" y="5836526"/>
                    <a:pt x="1182824" y="6009044"/>
                  </a:cubicBezTo>
                  <a:lnTo>
                    <a:pt x="1051399" y="6009044"/>
                  </a:lnTo>
                  <a:cubicBezTo>
                    <a:pt x="1051399" y="6105964"/>
                    <a:pt x="1051399" y="6299804"/>
                    <a:pt x="1051399" y="6396724"/>
                  </a:cubicBezTo>
                  <a:lnTo>
                    <a:pt x="919974" y="6396724"/>
                  </a:lnTo>
                  <a:cubicBezTo>
                    <a:pt x="919974" y="6493644"/>
                    <a:pt x="919974" y="6687485"/>
                    <a:pt x="919974" y="6784404"/>
                  </a:cubicBezTo>
                  <a:lnTo>
                    <a:pt x="788549" y="6784404"/>
                  </a:lnTo>
                  <a:cubicBezTo>
                    <a:pt x="788549" y="6956922"/>
                    <a:pt x="788549" y="7193407"/>
                    <a:pt x="788549" y="7365925"/>
                  </a:cubicBezTo>
                  <a:lnTo>
                    <a:pt x="657125" y="7365925"/>
                  </a:lnTo>
                  <a:cubicBezTo>
                    <a:pt x="657125" y="7462845"/>
                    <a:pt x="657125" y="7656685"/>
                    <a:pt x="657125" y="7753605"/>
                  </a:cubicBezTo>
                  <a:lnTo>
                    <a:pt x="525700" y="7753605"/>
                  </a:lnTo>
                  <a:cubicBezTo>
                    <a:pt x="525700" y="7850525"/>
                    <a:pt x="525700" y="8044366"/>
                    <a:pt x="525700" y="8141285"/>
                  </a:cubicBezTo>
                  <a:lnTo>
                    <a:pt x="394275" y="8141285"/>
                  </a:lnTo>
                  <a:cubicBezTo>
                    <a:pt x="394275" y="8313803"/>
                    <a:pt x="394275" y="8550288"/>
                    <a:pt x="394275" y="8722806"/>
                  </a:cubicBezTo>
                  <a:lnTo>
                    <a:pt x="262850" y="8722806"/>
                  </a:lnTo>
                  <a:cubicBezTo>
                    <a:pt x="262850" y="8819726"/>
                    <a:pt x="262850" y="9013566"/>
                    <a:pt x="262850" y="9110486"/>
                  </a:cubicBezTo>
                  <a:lnTo>
                    <a:pt x="131425" y="9110486"/>
                  </a:lnTo>
                  <a:cubicBezTo>
                    <a:pt x="131425" y="9207406"/>
                    <a:pt x="131425" y="9401246"/>
                    <a:pt x="131425" y="9498166"/>
                  </a:cubicBezTo>
                  <a:lnTo>
                    <a:pt x="0" y="9498166"/>
                  </a:lnTo>
                  <a:lnTo>
                    <a:pt x="0" y="9692007"/>
                  </a:lnTo>
                  <a:cubicBezTo>
                    <a:pt x="1356305" y="9692007"/>
                    <a:pt x="2717867" y="9692007"/>
                    <a:pt x="4074172" y="9692007"/>
                  </a:cubicBezTo>
                  <a:lnTo>
                    <a:pt x="4074172" y="9498166"/>
                  </a:lnTo>
                  <a:lnTo>
                    <a:pt x="4205597" y="9498166"/>
                  </a:lnTo>
                  <a:cubicBezTo>
                    <a:pt x="4205597" y="9401246"/>
                    <a:pt x="4205597" y="9207406"/>
                    <a:pt x="4205597" y="9110486"/>
                  </a:cubicBezTo>
                  <a:lnTo>
                    <a:pt x="4337022" y="9110486"/>
                  </a:lnTo>
                  <a:cubicBezTo>
                    <a:pt x="4337022" y="8937968"/>
                    <a:pt x="4337022" y="8701484"/>
                    <a:pt x="4337022" y="8528965"/>
                  </a:cubicBezTo>
                  <a:lnTo>
                    <a:pt x="4468447" y="8528965"/>
                  </a:lnTo>
                  <a:cubicBezTo>
                    <a:pt x="4468447" y="8432046"/>
                    <a:pt x="4468447" y="8238206"/>
                    <a:pt x="4468447" y="8141285"/>
                  </a:cubicBezTo>
                  <a:lnTo>
                    <a:pt x="4599872" y="8141285"/>
                  </a:lnTo>
                  <a:cubicBezTo>
                    <a:pt x="4599872" y="7968768"/>
                    <a:pt x="4599872" y="7732282"/>
                    <a:pt x="4599872" y="7559765"/>
                  </a:cubicBezTo>
                  <a:lnTo>
                    <a:pt x="4731296" y="7559765"/>
                  </a:lnTo>
                  <a:cubicBezTo>
                    <a:pt x="4731296" y="7462845"/>
                    <a:pt x="4731296" y="7269005"/>
                    <a:pt x="4731296" y="7172085"/>
                  </a:cubicBezTo>
                  <a:lnTo>
                    <a:pt x="4862721" y="7172085"/>
                  </a:lnTo>
                  <a:cubicBezTo>
                    <a:pt x="4862721" y="6999567"/>
                    <a:pt x="4862721" y="6763082"/>
                    <a:pt x="4862721" y="6590564"/>
                  </a:cubicBezTo>
                  <a:lnTo>
                    <a:pt x="4994146" y="6590564"/>
                  </a:lnTo>
                  <a:cubicBezTo>
                    <a:pt x="4994146" y="6493644"/>
                    <a:pt x="4994146" y="6299804"/>
                    <a:pt x="4994146" y="6202884"/>
                  </a:cubicBezTo>
                  <a:lnTo>
                    <a:pt x="5125571" y="6202884"/>
                  </a:lnTo>
                  <a:cubicBezTo>
                    <a:pt x="5125571" y="6030366"/>
                    <a:pt x="5125571" y="5793881"/>
                    <a:pt x="5125571" y="5621364"/>
                  </a:cubicBezTo>
                  <a:lnTo>
                    <a:pt x="5256996" y="5621364"/>
                  </a:lnTo>
                  <a:cubicBezTo>
                    <a:pt x="5256996" y="5448846"/>
                    <a:pt x="5256996" y="5212361"/>
                    <a:pt x="5256996" y="5039844"/>
                  </a:cubicBezTo>
                  <a:lnTo>
                    <a:pt x="5388421" y="5039844"/>
                  </a:lnTo>
                  <a:cubicBezTo>
                    <a:pt x="5388421" y="4942923"/>
                    <a:pt x="5388421" y="4749083"/>
                    <a:pt x="5388421" y="4652163"/>
                  </a:cubicBezTo>
                  <a:lnTo>
                    <a:pt x="5519846" y="4652163"/>
                  </a:lnTo>
                  <a:cubicBezTo>
                    <a:pt x="5519846" y="4479646"/>
                    <a:pt x="5519846" y="4243160"/>
                    <a:pt x="5519846" y="4070643"/>
                  </a:cubicBezTo>
                  <a:lnTo>
                    <a:pt x="5651271" y="4070643"/>
                  </a:lnTo>
                  <a:cubicBezTo>
                    <a:pt x="5651271" y="3973723"/>
                    <a:pt x="5651271" y="3779882"/>
                    <a:pt x="5651271" y="3682962"/>
                  </a:cubicBezTo>
                  <a:lnTo>
                    <a:pt x="5782696" y="3682962"/>
                  </a:lnTo>
                  <a:cubicBezTo>
                    <a:pt x="5782696" y="3510445"/>
                    <a:pt x="5782696" y="3273960"/>
                    <a:pt x="5782696" y="3101442"/>
                  </a:cubicBezTo>
                  <a:lnTo>
                    <a:pt x="5914121" y="3101442"/>
                  </a:lnTo>
                  <a:cubicBezTo>
                    <a:pt x="5914121" y="2928925"/>
                    <a:pt x="5914121" y="2692439"/>
                    <a:pt x="5914121" y="2519922"/>
                  </a:cubicBezTo>
                  <a:lnTo>
                    <a:pt x="6045546" y="2519922"/>
                  </a:lnTo>
                  <a:cubicBezTo>
                    <a:pt x="6045546" y="2347404"/>
                    <a:pt x="6045546" y="2110919"/>
                    <a:pt x="6045546" y="1938401"/>
                  </a:cubicBezTo>
                  <a:lnTo>
                    <a:pt x="6176971" y="1938401"/>
                  </a:lnTo>
                  <a:cubicBezTo>
                    <a:pt x="6176971" y="1841481"/>
                    <a:pt x="6176971" y="1647641"/>
                    <a:pt x="6176971" y="1550721"/>
                  </a:cubicBezTo>
                  <a:lnTo>
                    <a:pt x="6308396" y="1550721"/>
                  </a:lnTo>
                  <a:cubicBezTo>
                    <a:pt x="6308396" y="1378203"/>
                    <a:pt x="6308396" y="1141718"/>
                    <a:pt x="6308396" y="969201"/>
                  </a:cubicBezTo>
                  <a:lnTo>
                    <a:pt x="6439820" y="969201"/>
                  </a:lnTo>
                  <a:cubicBezTo>
                    <a:pt x="6439820" y="872281"/>
                    <a:pt x="6439820" y="678440"/>
                    <a:pt x="6439820" y="581520"/>
                  </a:cubicBezTo>
                  <a:lnTo>
                    <a:pt x="6571245" y="581520"/>
                  </a:lnTo>
                  <a:cubicBezTo>
                    <a:pt x="6571245" y="409003"/>
                    <a:pt x="6571245" y="172518"/>
                    <a:pt x="6571245" y="0"/>
                  </a:cubicBezTo>
                  <a:lnTo>
                    <a:pt x="6439820" y="0"/>
                  </a:lnTo>
                  <a:close/>
                </a:path>
              </a:pathLst>
            </a:custGeom>
            <a:blipFill>
              <a:blip r:embed="rId2"/>
              <a:stretch>
                <a:fillRect l="-141656" t="-12263" r="-6698" b="76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769870"/>
            <a:ext cx="11332395" cy="2263328"/>
            <a:chOff x="0" y="0"/>
            <a:chExt cx="15109860" cy="3017770"/>
          </a:xfrm>
        </p:grpSpPr>
        <p:sp>
          <p:nvSpPr>
            <p:cNvPr id="5" name="AutoShape 5"/>
            <p:cNvSpPr/>
            <p:nvPr/>
          </p:nvSpPr>
          <p:spPr>
            <a:xfrm>
              <a:off x="11079164" y="2011847"/>
              <a:ext cx="2011847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4103937" y="0"/>
              <a:ext cx="1005923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4103937" y="2011847"/>
              <a:ext cx="1005923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AutoShape 8"/>
            <p:cNvSpPr/>
            <p:nvPr/>
          </p:nvSpPr>
          <p:spPr>
            <a:xfrm>
              <a:off x="12085087" y="0"/>
              <a:ext cx="1005923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AutoShape 9"/>
            <p:cNvSpPr/>
            <p:nvPr/>
          </p:nvSpPr>
          <p:spPr>
            <a:xfrm>
              <a:off x="10073240" y="1005923"/>
              <a:ext cx="2011847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005923" y="2011847"/>
              <a:ext cx="2011847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5036620" y="2011847"/>
              <a:ext cx="2025852" cy="1005923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4030697" y="0"/>
              <a:ext cx="1005923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055470" y="0"/>
              <a:ext cx="1005923" cy="1005923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5029617" y="1005923"/>
              <a:ext cx="1005923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4030697" y="2011847"/>
              <a:ext cx="1005923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2011847" y="0"/>
              <a:ext cx="1005923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9067317" y="1005923"/>
              <a:ext cx="1005923" cy="1005923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8061393" y="1005923"/>
              <a:ext cx="1005923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1005923"/>
              <a:ext cx="2011847" cy="1005923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313345" y="0"/>
            <a:ext cx="1493457" cy="1493457"/>
          </a:xfrm>
          <a:custGeom>
            <a:avLst/>
            <a:gdLst/>
            <a:ahLst/>
            <a:cxnLst/>
            <a:rect l="l" t="t" r="r" b="b"/>
            <a:pathLst>
              <a:path w="1493457" h="1493457">
                <a:moveTo>
                  <a:pt x="0" y="0"/>
                </a:moveTo>
                <a:lnTo>
                  <a:pt x="1493457" y="0"/>
                </a:lnTo>
                <a:lnTo>
                  <a:pt x="1493457" y="1493457"/>
                </a:lnTo>
                <a:lnTo>
                  <a:pt x="0" y="149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1"/>
          <p:cNvSpPr/>
          <p:nvPr/>
        </p:nvSpPr>
        <p:spPr>
          <a:xfrm>
            <a:off x="16794543" y="8793543"/>
            <a:ext cx="1493457" cy="1493457"/>
          </a:xfrm>
          <a:custGeom>
            <a:avLst/>
            <a:gdLst/>
            <a:ahLst/>
            <a:cxnLst/>
            <a:rect l="l" t="t" r="r" b="b"/>
            <a:pathLst>
              <a:path w="1493457" h="1493457">
                <a:moveTo>
                  <a:pt x="0" y="0"/>
                </a:moveTo>
                <a:lnTo>
                  <a:pt x="1493457" y="0"/>
                </a:lnTo>
                <a:lnTo>
                  <a:pt x="1493457" y="1493457"/>
                </a:lnTo>
                <a:lnTo>
                  <a:pt x="0" y="149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2" name="Group 22"/>
          <p:cNvGrpSpPr/>
          <p:nvPr/>
        </p:nvGrpSpPr>
        <p:grpSpPr>
          <a:xfrm>
            <a:off x="1204877" y="3123541"/>
            <a:ext cx="9093040" cy="5469114"/>
            <a:chOff x="0" y="0"/>
            <a:chExt cx="12124054" cy="729215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12124054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</a:pPr>
              <a:r>
                <a:rPr lang="en-US" sz="6999" b="1" u="none" spc="139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Tác</a:t>
              </a:r>
              <a:r>
                <a:rPr lang="en-US" sz="6999" b="1" u="none" spc="139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999" b="1" u="none" spc="139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động</a:t>
              </a:r>
              <a:r>
                <a:rPr lang="en-US" sz="6999" b="1" u="none" spc="139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999" b="1" u="none" spc="139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của</a:t>
              </a:r>
              <a:r>
                <a:rPr lang="en-US" sz="6999" b="1" u="none" spc="139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999" b="1" u="none" spc="139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biến</a:t>
              </a:r>
              <a:r>
                <a:rPr lang="en-US" sz="6999" b="1" u="none" spc="139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999" b="1" u="none" spc="139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đổi</a:t>
              </a:r>
              <a:r>
                <a:rPr lang="en-US" sz="6999" b="1" u="none" spc="139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999" b="1" u="none" spc="139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khí</a:t>
              </a:r>
              <a:r>
                <a:rPr lang="en-US" sz="6999" b="1" u="none" spc="139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999" b="1" u="none" spc="139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hậu</a:t>
              </a:r>
              <a:endParaRPr lang="en-US" sz="6999" b="1" u="none" spc="139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386853"/>
              <a:ext cx="12124054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Biến đổi khí hậu và mực nước biển dâng cao đang ảnh hưởng đến cộng đồng ven biển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334447"/>
              <a:ext cx="12124054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Biến đổi khí hậu gây ra </a:t>
              </a:r>
              <a:r>
                <a:rPr lang="en-US" sz="2100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mực nước biển dâng cao</a:t>
              </a:r>
              <a:r>
                <a:rPr lang="en-US" sz="2100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, đe dọa cuộc sống và tài sản của hàng triệu người. Qua việc tăng cường nhận thức và thực hiện các biện pháp giảm thiểu, chúng ta có thể </a:t>
              </a:r>
              <a:r>
                <a:rPr lang="en-US" sz="2100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bảo vệ tương lai</a:t>
              </a:r>
              <a:r>
                <a:rPr lang="en-US" sz="2100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cho các cộng đồng ven biển.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7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21684" cy="10287000"/>
          </a:xfrm>
          <a:prstGeom prst="rect">
            <a:avLst/>
          </a:prstGeom>
          <a:solidFill>
            <a:srgbClr val="141A38"/>
          </a:solid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121684" cy="10287000"/>
            <a:chOff x="0" y="0"/>
            <a:chExt cx="6823730" cy="8643000"/>
          </a:xfrm>
        </p:grpSpPr>
        <p:sp>
          <p:nvSpPr>
            <p:cNvPr id="4" name="Freeform 4"/>
            <p:cNvSpPr/>
            <p:nvPr/>
          </p:nvSpPr>
          <p:spPr>
            <a:xfrm rot="-84000">
              <a:off x="-83448" y="-64703"/>
              <a:ext cx="6990628" cy="8772406"/>
            </a:xfrm>
            <a:custGeom>
              <a:avLst/>
              <a:gdLst/>
              <a:ahLst/>
              <a:cxnLst/>
              <a:rect l="l" t="t" r="r" b="b"/>
              <a:pathLst>
                <a:path w="6990628" h="8772406">
                  <a:moveTo>
                    <a:pt x="6848509" y="1009921"/>
                  </a:moveTo>
                  <a:cubicBezTo>
                    <a:pt x="6850620" y="923517"/>
                    <a:pt x="6854844" y="750708"/>
                    <a:pt x="6856955" y="664304"/>
                  </a:cubicBezTo>
                  <a:lnTo>
                    <a:pt x="6714837" y="660831"/>
                  </a:lnTo>
                  <a:lnTo>
                    <a:pt x="6719060" y="488023"/>
                  </a:lnTo>
                  <a:lnTo>
                    <a:pt x="6576941" y="484549"/>
                  </a:lnTo>
                  <a:lnTo>
                    <a:pt x="6581164" y="311741"/>
                  </a:lnTo>
                  <a:cubicBezTo>
                    <a:pt x="6510105" y="310004"/>
                    <a:pt x="6367987" y="306531"/>
                    <a:pt x="6296927" y="304794"/>
                  </a:cubicBezTo>
                  <a:lnTo>
                    <a:pt x="6301151" y="131986"/>
                  </a:lnTo>
                  <a:cubicBezTo>
                    <a:pt x="4501929" y="88014"/>
                    <a:pt x="2699865" y="43972"/>
                    <a:pt x="900643" y="0"/>
                  </a:cubicBezTo>
                  <a:lnTo>
                    <a:pt x="896420" y="172809"/>
                  </a:lnTo>
                  <a:cubicBezTo>
                    <a:pt x="825361" y="171072"/>
                    <a:pt x="683242" y="167599"/>
                    <a:pt x="612183" y="165862"/>
                  </a:cubicBezTo>
                  <a:lnTo>
                    <a:pt x="607959" y="338670"/>
                  </a:lnTo>
                  <a:lnTo>
                    <a:pt x="465841" y="335197"/>
                  </a:lnTo>
                  <a:lnTo>
                    <a:pt x="461617" y="508006"/>
                  </a:lnTo>
                  <a:lnTo>
                    <a:pt x="319499" y="504532"/>
                  </a:lnTo>
                  <a:cubicBezTo>
                    <a:pt x="317387" y="590936"/>
                    <a:pt x="313164" y="763745"/>
                    <a:pt x="311052" y="850149"/>
                  </a:cubicBezTo>
                  <a:lnTo>
                    <a:pt x="168933" y="846676"/>
                  </a:lnTo>
                  <a:cubicBezTo>
                    <a:pt x="112636" y="3150212"/>
                    <a:pt x="56297" y="5455476"/>
                    <a:pt x="0" y="7759012"/>
                  </a:cubicBezTo>
                  <a:lnTo>
                    <a:pt x="142118" y="7762485"/>
                  </a:lnTo>
                  <a:cubicBezTo>
                    <a:pt x="140006" y="7848889"/>
                    <a:pt x="135783" y="8021698"/>
                    <a:pt x="133671" y="8108102"/>
                  </a:cubicBezTo>
                  <a:lnTo>
                    <a:pt x="275790" y="8111575"/>
                  </a:lnTo>
                  <a:lnTo>
                    <a:pt x="271567" y="8284384"/>
                  </a:lnTo>
                  <a:lnTo>
                    <a:pt x="413685" y="8287857"/>
                  </a:lnTo>
                  <a:lnTo>
                    <a:pt x="409462" y="8460666"/>
                  </a:lnTo>
                  <a:cubicBezTo>
                    <a:pt x="480521" y="8462402"/>
                    <a:pt x="622640" y="8465876"/>
                    <a:pt x="693699" y="8467612"/>
                  </a:cubicBezTo>
                  <a:lnTo>
                    <a:pt x="689476" y="8640421"/>
                  </a:lnTo>
                  <a:cubicBezTo>
                    <a:pt x="2488698" y="8684393"/>
                    <a:pt x="4290761" y="8728434"/>
                    <a:pt x="6089983" y="8772406"/>
                  </a:cubicBezTo>
                  <a:lnTo>
                    <a:pt x="6094207" y="8599598"/>
                  </a:lnTo>
                  <a:cubicBezTo>
                    <a:pt x="6165266" y="8601334"/>
                    <a:pt x="6307385" y="8604808"/>
                    <a:pt x="6378444" y="8606544"/>
                  </a:cubicBezTo>
                  <a:lnTo>
                    <a:pt x="6382667" y="8433736"/>
                  </a:lnTo>
                  <a:lnTo>
                    <a:pt x="6524786" y="8437209"/>
                  </a:lnTo>
                  <a:lnTo>
                    <a:pt x="6529009" y="8264401"/>
                  </a:lnTo>
                  <a:lnTo>
                    <a:pt x="6671128" y="8267874"/>
                  </a:lnTo>
                  <a:cubicBezTo>
                    <a:pt x="6673240" y="8181470"/>
                    <a:pt x="6677463" y="8008661"/>
                    <a:pt x="6679575" y="7922257"/>
                  </a:cubicBezTo>
                  <a:lnTo>
                    <a:pt x="6821693" y="7925731"/>
                  </a:lnTo>
                  <a:cubicBezTo>
                    <a:pt x="6877991" y="5622194"/>
                    <a:pt x="6934330" y="3316930"/>
                    <a:pt x="6990627" y="1013394"/>
                  </a:cubicBezTo>
                  <a:lnTo>
                    <a:pt x="6848509" y="1009921"/>
                  </a:lnTo>
                  <a:close/>
                </a:path>
              </a:pathLst>
            </a:custGeom>
            <a:blipFill>
              <a:blip r:embed="rId2"/>
              <a:stretch>
                <a:fillRect l="-61931" t="-2435" r="-32650" b="-872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3844920" y="-3844920"/>
            <a:ext cx="1536973" cy="9226812"/>
            <a:chOff x="0" y="0"/>
            <a:chExt cx="2049297" cy="12302417"/>
          </a:xfrm>
        </p:grpSpPr>
        <p:sp>
          <p:nvSpPr>
            <p:cNvPr id="6" name="AutoShape 6"/>
            <p:cNvSpPr/>
            <p:nvPr/>
          </p:nvSpPr>
          <p:spPr>
            <a:xfrm rot="-5400000">
              <a:off x="0" y="0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AutoShape 7"/>
            <p:cNvSpPr/>
            <p:nvPr/>
          </p:nvSpPr>
          <p:spPr>
            <a:xfrm rot="-5400000">
              <a:off x="1024649" y="3766556"/>
              <a:ext cx="1366198" cy="68309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024649" y="1707748"/>
              <a:ext cx="1366198" cy="68309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0" y="2049297"/>
              <a:ext cx="683099" cy="68309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AutoShape 10"/>
            <p:cNvSpPr/>
            <p:nvPr/>
          </p:nvSpPr>
          <p:spPr>
            <a:xfrm rot="-5400000">
              <a:off x="683099" y="1366198"/>
              <a:ext cx="683099" cy="68309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AutoShape 11"/>
            <p:cNvSpPr/>
            <p:nvPr/>
          </p:nvSpPr>
          <p:spPr>
            <a:xfrm rot="-5400000">
              <a:off x="1366198" y="683099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AutoShape 12"/>
            <p:cNvSpPr/>
            <p:nvPr/>
          </p:nvSpPr>
          <p:spPr>
            <a:xfrm rot="-5400000">
              <a:off x="683099" y="7520723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0" y="3425006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AutoShape 14"/>
            <p:cNvSpPr/>
            <p:nvPr/>
          </p:nvSpPr>
          <p:spPr>
            <a:xfrm rot="-5400000">
              <a:off x="1366198" y="5474304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1366198" y="6837624"/>
              <a:ext cx="683099" cy="68309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0" y="6837624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366198" y="8886921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AutoShape 18"/>
            <p:cNvSpPr/>
            <p:nvPr/>
          </p:nvSpPr>
          <p:spPr>
            <a:xfrm rot="-5400000">
              <a:off x="683099" y="10936218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AutoShape 19"/>
            <p:cNvSpPr/>
            <p:nvPr/>
          </p:nvSpPr>
          <p:spPr>
            <a:xfrm rot="-5400000">
              <a:off x="683099" y="11619317"/>
              <a:ext cx="683099" cy="68309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0" y="9570020"/>
              <a:ext cx="683099" cy="68309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AutoShape 21"/>
            <p:cNvSpPr/>
            <p:nvPr/>
          </p:nvSpPr>
          <p:spPr>
            <a:xfrm rot="-5400000">
              <a:off x="683099" y="8203822"/>
              <a:ext cx="683099" cy="68309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AutoShape 22"/>
            <p:cNvSpPr/>
            <p:nvPr/>
          </p:nvSpPr>
          <p:spPr>
            <a:xfrm rot="-5400000">
              <a:off x="341550" y="4449655"/>
              <a:ext cx="1366198" cy="68309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AutoShape 23"/>
            <p:cNvSpPr/>
            <p:nvPr/>
          </p:nvSpPr>
          <p:spPr>
            <a:xfrm rot="-5400000">
              <a:off x="1024649" y="9911570"/>
              <a:ext cx="1366198" cy="68309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3071732" y="-3844920"/>
            <a:ext cx="1536973" cy="9226812"/>
            <a:chOff x="0" y="0"/>
            <a:chExt cx="2049297" cy="12302417"/>
          </a:xfrm>
        </p:grpSpPr>
        <p:sp>
          <p:nvSpPr>
            <p:cNvPr id="25" name="AutoShape 25"/>
            <p:cNvSpPr/>
            <p:nvPr/>
          </p:nvSpPr>
          <p:spPr>
            <a:xfrm rot="-5400000">
              <a:off x="0" y="0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AutoShape 26"/>
            <p:cNvSpPr/>
            <p:nvPr/>
          </p:nvSpPr>
          <p:spPr>
            <a:xfrm rot="-5400000">
              <a:off x="1024649" y="3766556"/>
              <a:ext cx="1366198" cy="68309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AutoShape 27"/>
            <p:cNvSpPr/>
            <p:nvPr/>
          </p:nvSpPr>
          <p:spPr>
            <a:xfrm rot="-5400000">
              <a:off x="1024649" y="1707748"/>
              <a:ext cx="1366198" cy="68309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AutoShape 28"/>
            <p:cNvSpPr/>
            <p:nvPr/>
          </p:nvSpPr>
          <p:spPr>
            <a:xfrm rot="-5400000">
              <a:off x="0" y="2049297"/>
              <a:ext cx="683099" cy="68309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AutoShape 29"/>
            <p:cNvSpPr/>
            <p:nvPr/>
          </p:nvSpPr>
          <p:spPr>
            <a:xfrm rot="-5400000">
              <a:off x="683099" y="1366198"/>
              <a:ext cx="683099" cy="68309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AutoShape 30"/>
            <p:cNvSpPr/>
            <p:nvPr/>
          </p:nvSpPr>
          <p:spPr>
            <a:xfrm rot="-5400000">
              <a:off x="1366198" y="683099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AutoShape 31"/>
            <p:cNvSpPr/>
            <p:nvPr/>
          </p:nvSpPr>
          <p:spPr>
            <a:xfrm rot="-5400000">
              <a:off x="683099" y="7520723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AutoShape 32"/>
            <p:cNvSpPr/>
            <p:nvPr/>
          </p:nvSpPr>
          <p:spPr>
            <a:xfrm rot="-5400000">
              <a:off x="0" y="3425006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AutoShape 33"/>
            <p:cNvSpPr/>
            <p:nvPr/>
          </p:nvSpPr>
          <p:spPr>
            <a:xfrm rot="-5400000">
              <a:off x="1366198" y="5474304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AutoShape 34"/>
            <p:cNvSpPr/>
            <p:nvPr/>
          </p:nvSpPr>
          <p:spPr>
            <a:xfrm rot="-5400000">
              <a:off x="1366198" y="6837624"/>
              <a:ext cx="683099" cy="68309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5" name="AutoShape 35"/>
            <p:cNvSpPr/>
            <p:nvPr/>
          </p:nvSpPr>
          <p:spPr>
            <a:xfrm rot="-5400000">
              <a:off x="0" y="6837624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AutoShape 36"/>
            <p:cNvSpPr/>
            <p:nvPr/>
          </p:nvSpPr>
          <p:spPr>
            <a:xfrm rot="-5400000">
              <a:off x="1366198" y="8886921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7" name="AutoShape 37"/>
            <p:cNvSpPr/>
            <p:nvPr/>
          </p:nvSpPr>
          <p:spPr>
            <a:xfrm rot="-5400000">
              <a:off x="683099" y="10936218"/>
              <a:ext cx="683099" cy="68309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8" name="AutoShape 38"/>
            <p:cNvSpPr/>
            <p:nvPr/>
          </p:nvSpPr>
          <p:spPr>
            <a:xfrm rot="-5400000">
              <a:off x="683099" y="11619317"/>
              <a:ext cx="683099" cy="68309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9" name="AutoShape 39"/>
            <p:cNvSpPr/>
            <p:nvPr/>
          </p:nvSpPr>
          <p:spPr>
            <a:xfrm rot="-5400000">
              <a:off x="0" y="9570020"/>
              <a:ext cx="683099" cy="68309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0" name="AutoShape 40"/>
            <p:cNvSpPr/>
            <p:nvPr/>
          </p:nvSpPr>
          <p:spPr>
            <a:xfrm rot="-5400000">
              <a:off x="683099" y="8203822"/>
              <a:ext cx="683099" cy="68309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1" name="AutoShape 41"/>
            <p:cNvSpPr/>
            <p:nvPr/>
          </p:nvSpPr>
          <p:spPr>
            <a:xfrm rot="-5400000">
              <a:off x="341550" y="4449655"/>
              <a:ext cx="1366198" cy="68309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2" name="AutoShape 42"/>
            <p:cNvSpPr/>
            <p:nvPr/>
          </p:nvSpPr>
          <p:spPr>
            <a:xfrm rot="-5400000">
              <a:off x="1024649" y="9911570"/>
              <a:ext cx="1366198" cy="68309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144000" y="2567349"/>
            <a:ext cx="8115300" cy="6104535"/>
            <a:chOff x="0" y="0"/>
            <a:chExt cx="10820400" cy="8139380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9525"/>
              <a:ext cx="10820400" cy="366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9"/>
                </a:lnSpc>
              </a:pP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Thay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đổi</a:t>
              </a: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nhận</a:t>
              </a: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thức</a:t>
              </a: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cộng</a:t>
              </a: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đồng</a:t>
              </a: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về</a:t>
              </a: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biến</a:t>
              </a: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đổi</a:t>
              </a: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khí</a:t>
              </a:r>
              <a:r>
                <a:rPr lang="en-US" sz="6007" b="1" u="none" spc="120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6007" b="1" u="none" spc="120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hậu</a:t>
              </a:r>
              <a:endParaRPr lang="en-US" sz="6007" b="1" u="none" spc="12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4231997"/>
              <a:ext cx="10820400" cy="1268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84"/>
                </a:lnSpc>
              </a:pPr>
              <a:r>
                <a:rPr lang="en-US" sz="2775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Cần nâng cao ý thức và hành động của cộng đồng để đối phó hiệu quả với biến đổi khí hậu.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6378652"/>
              <a:ext cx="10820400" cy="1760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2"/>
                </a:lnSpc>
                <a:spcBef>
                  <a:spcPct val="0"/>
                </a:spcBef>
              </a:pPr>
              <a:r>
                <a:rPr lang="en-US" sz="1916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Thay đổi nhận thức cộng đồng là </a:t>
              </a:r>
              <a:r>
                <a:rPr lang="en-US" sz="1916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thách thức lớn</a:t>
              </a:r>
              <a:r>
                <a:rPr lang="en-US" sz="1916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trong cuộc chiến chống biến đổi khí hậu. Chúng ta cần </a:t>
              </a:r>
              <a:r>
                <a:rPr lang="en-US" sz="1916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tăng cường giáo dục</a:t>
              </a:r>
              <a:r>
                <a:rPr lang="en-US" sz="1916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và tổ chức các hoạt động cộng đồng để khuyến khích mọi người chủ động tham gia vào việc bảo vệ môi trường.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10917" y="9258300"/>
            <a:ext cx="1017783" cy="1017783"/>
          </a:xfrm>
          <a:custGeom>
            <a:avLst/>
            <a:gdLst/>
            <a:ahLst/>
            <a:cxnLst/>
            <a:rect l="l" t="t" r="r" b="b"/>
            <a:pathLst>
              <a:path w="1017783" h="1017783">
                <a:moveTo>
                  <a:pt x="0" y="0"/>
                </a:moveTo>
                <a:lnTo>
                  <a:pt x="1017783" y="0"/>
                </a:lnTo>
                <a:lnTo>
                  <a:pt x="1017783" y="1017783"/>
                </a:lnTo>
                <a:lnTo>
                  <a:pt x="0" y="101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8" name="Freeform 48"/>
          <p:cNvSpPr/>
          <p:nvPr/>
        </p:nvSpPr>
        <p:spPr>
          <a:xfrm>
            <a:off x="7103901" y="9258300"/>
            <a:ext cx="1017783" cy="1017783"/>
          </a:xfrm>
          <a:custGeom>
            <a:avLst/>
            <a:gdLst/>
            <a:ahLst/>
            <a:cxnLst/>
            <a:rect l="l" t="t" r="r" b="b"/>
            <a:pathLst>
              <a:path w="1017783" h="1017783">
                <a:moveTo>
                  <a:pt x="0" y="0"/>
                </a:moveTo>
                <a:lnTo>
                  <a:pt x="1017783" y="0"/>
                </a:lnTo>
                <a:lnTo>
                  <a:pt x="1017783" y="1017783"/>
                </a:lnTo>
                <a:lnTo>
                  <a:pt x="0" y="101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7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9969" y="2978458"/>
            <a:ext cx="2864179" cy="3598594"/>
            <a:chOff x="0" y="0"/>
            <a:chExt cx="6343519" cy="7970086"/>
          </a:xfrm>
        </p:grpSpPr>
        <p:sp>
          <p:nvSpPr>
            <p:cNvPr id="3" name="Freeform 3"/>
            <p:cNvSpPr/>
            <p:nvPr/>
          </p:nvSpPr>
          <p:spPr>
            <a:xfrm rot="132000">
              <a:off x="-120044" y="-93454"/>
              <a:ext cx="6583607" cy="8156993"/>
            </a:xfrm>
            <a:custGeom>
              <a:avLst/>
              <a:gdLst/>
              <a:ahLst/>
              <a:cxnLst/>
              <a:rect l="l" t="t" r="r" b="b"/>
              <a:pathLst>
                <a:path w="6583607" h="8156993">
                  <a:moveTo>
                    <a:pt x="6206785" y="776129"/>
                  </a:moveTo>
                  <a:cubicBezTo>
                    <a:pt x="6203725" y="696487"/>
                    <a:pt x="6197606" y="537202"/>
                    <a:pt x="6194546" y="457560"/>
                  </a:cubicBezTo>
                  <a:lnTo>
                    <a:pt x="6062487" y="462633"/>
                  </a:lnTo>
                  <a:lnTo>
                    <a:pt x="6056368" y="303349"/>
                  </a:lnTo>
                  <a:lnTo>
                    <a:pt x="5924309" y="308422"/>
                  </a:lnTo>
                  <a:lnTo>
                    <a:pt x="5918190" y="149138"/>
                  </a:lnTo>
                  <a:cubicBezTo>
                    <a:pt x="5852160" y="151675"/>
                    <a:pt x="5720101" y="156748"/>
                    <a:pt x="5654071" y="159285"/>
                  </a:cubicBezTo>
                  <a:lnTo>
                    <a:pt x="5647952" y="0"/>
                  </a:lnTo>
                  <a:cubicBezTo>
                    <a:pt x="3976082" y="64227"/>
                    <a:pt x="2301571" y="128555"/>
                    <a:pt x="629701" y="192782"/>
                  </a:cubicBezTo>
                  <a:lnTo>
                    <a:pt x="635820" y="352066"/>
                  </a:lnTo>
                  <a:cubicBezTo>
                    <a:pt x="569790" y="354603"/>
                    <a:pt x="437731" y="359676"/>
                    <a:pt x="371702" y="362213"/>
                  </a:cubicBezTo>
                  <a:lnTo>
                    <a:pt x="377821" y="521497"/>
                  </a:lnTo>
                  <a:lnTo>
                    <a:pt x="245761" y="526570"/>
                  </a:lnTo>
                  <a:lnTo>
                    <a:pt x="251881" y="685854"/>
                  </a:lnTo>
                  <a:lnTo>
                    <a:pt x="119821" y="690928"/>
                  </a:lnTo>
                  <a:cubicBezTo>
                    <a:pt x="122881" y="770570"/>
                    <a:pt x="129000" y="929854"/>
                    <a:pt x="132059" y="1009496"/>
                  </a:cubicBezTo>
                  <a:lnTo>
                    <a:pt x="0" y="1014569"/>
                  </a:lnTo>
                  <a:cubicBezTo>
                    <a:pt x="81568" y="3137828"/>
                    <a:pt x="163196" y="5262680"/>
                    <a:pt x="244763" y="7385938"/>
                  </a:cubicBezTo>
                  <a:lnTo>
                    <a:pt x="376823" y="7380865"/>
                  </a:lnTo>
                  <a:cubicBezTo>
                    <a:pt x="379882" y="7460507"/>
                    <a:pt x="386001" y="7619791"/>
                    <a:pt x="389061" y="7699434"/>
                  </a:cubicBezTo>
                  <a:lnTo>
                    <a:pt x="521120" y="7694360"/>
                  </a:lnTo>
                  <a:lnTo>
                    <a:pt x="527239" y="7853645"/>
                  </a:lnTo>
                  <a:lnTo>
                    <a:pt x="659298" y="7848572"/>
                  </a:lnTo>
                  <a:lnTo>
                    <a:pt x="665418" y="8007855"/>
                  </a:lnTo>
                  <a:cubicBezTo>
                    <a:pt x="731447" y="8005319"/>
                    <a:pt x="863506" y="8000245"/>
                    <a:pt x="929536" y="7997709"/>
                  </a:cubicBezTo>
                  <a:lnTo>
                    <a:pt x="935655" y="8156993"/>
                  </a:lnTo>
                  <a:cubicBezTo>
                    <a:pt x="2607525" y="8092766"/>
                    <a:pt x="4282036" y="8028438"/>
                    <a:pt x="5953906" y="7964211"/>
                  </a:cubicBezTo>
                  <a:lnTo>
                    <a:pt x="5947787" y="7804927"/>
                  </a:lnTo>
                  <a:cubicBezTo>
                    <a:pt x="6013817" y="7802390"/>
                    <a:pt x="6145876" y="7797317"/>
                    <a:pt x="6211906" y="7794781"/>
                  </a:cubicBezTo>
                  <a:lnTo>
                    <a:pt x="6205787" y="7635497"/>
                  </a:lnTo>
                  <a:lnTo>
                    <a:pt x="6337846" y="7630424"/>
                  </a:lnTo>
                  <a:lnTo>
                    <a:pt x="6331727" y="7471139"/>
                  </a:lnTo>
                  <a:lnTo>
                    <a:pt x="6463786" y="7466066"/>
                  </a:lnTo>
                  <a:cubicBezTo>
                    <a:pt x="6460727" y="7386424"/>
                    <a:pt x="6454607" y="7227140"/>
                    <a:pt x="6451548" y="7147497"/>
                  </a:cubicBezTo>
                  <a:lnTo>
                    <a:pt x="6583607" y="7142424"/>
                  </a:lnTo>
                  <a:cubicBezTo>
                    <a:pt x="6502040" y="5019166"/>
                    <a:pt x="6420411" y="2894314"/>
                    <a:pt x="6338844" y="771056"/>
                  </a:cubicBezTo>
                  <a:lnTo>
                    <a:pt x="6206785" y="776129"/>
                  </a:lnTo>
                  <a:close/>
                </a:path>
              </a:pathLst>
            </a:custGeom>
            <a:blipFill>
              <a:blip r:embed="rId2"/>
              <a:stretch>
                <a:fillRect l="-49100" t="-2937" r="-55945" b="-173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32799" y="2978458"/>
            <a:ext cx="2864179" cy="3598594"/>
            <a:chOff x="0" y="0"/>
            <a:chExt cx="6343519" cy="7970086"/>
          </a:xfrm>
        </p:grpSpPr>
        <p:sp>
          <p:nvSpPr>
            <p:cNvPr id="5" name="Freeform 5"/>
            <p:cNvSpPr/>
            <p:nvPr/>
          </p:nvSpPr>
          <p:spPr>
            <a:xfrm rot="-102000">
              <a:off x="-93181" y="-72737"/>
              <a:ext cx="6529881" cy="8115560"/>
            </a:xfrm>
            <a:custGeom>
              <a:avLst/>
              <a:gdLst/>
              <a:ahLst/>
              <a:cxnLst/>
              <a:rect l="l" t="t" r="r" b="b"/>
              <a:pathLst>
                <a:path w="6529881" h="8115560">
                  <a:moveTo>
                    <a:pt x="6397783" y="961322"/>
                  </a:moveTo>
                  <a:cubicBezTo>
                    <a:pt x="6400147" y="881657"/>
                    <a:pt x="6404876" y="722325"/>
                    <a:pt x="6407241" y="642659"/>
                  </a:cubicBezTo>
                  <a:lnTo>
                    <a:pt x="6275142" y="638739"/>
                  </a:lnTo>
                  <a:lnTo>
                    <a:pt x="6279871" y="479407"/>
                  </a:lnTo>
                  <a:lnTo>
                    <a:pt x="6147772" y="475487"/>
                  </a:lnTo>
                  <a:lnTo>
                    <a:pt x="6152501" y="316155"/>
                  </a:lnTo>
                  <a:cubicBezTo>
                    <a:pt x="6086452" y="314195"/>
                    <a:pt x="5954354" y="310274"/>
                    <a:pt x="5888304" y="308314"/>
                  </a:cubicBezTo>
                  <a:lnTo>
                    <a:pt x="5893033" y="148982"/>
                  </a:lnTo>
                  <a:cubicBezTo>
                    <a:pt x="4220666" y="99348"/>
                    <a:pt x="2545658" y="49634"/>
                    <a:pt x="873291" y="0"/>
                  </a:cubicBezTo>
                  <a:lnTo>
                    <a:pt x="868562" y="159331"/>
                  </a:lnTo>
                  <a:cubicBezTo>
                    <a:pt x="802513" y="157371"/>
                    <a:pt x="670414" y="153450"/>
                    <a:pt x="604365" y="151490"/>
                  </a:cubicBezTo>
                  <a:lnTo>
                    <a:pt x="599636" y="310822"/>
                  </a:lnTo>
                  <a:lnTo>
                    <a:pt x="467538" y="306901"/>
                  </a:lnTo>
                  <a:lnTo>
                    <a:pt x="462809" y="466233"/>
                  </a:lnTo>
                  <a:lnTo>
                    <a:pt x="330710" y="462312"/>
                  </a:lnTo>
                  <a:cubicBezTo>
                    <a:pt x="328346" y="541978"/>
                    <a:pt x="323617" y="701309"/>
                    <a:pt x="321253" y="780975"/>
                  </a:cubicBezTo>
                  <a:lnTo>
                    <a:pt x="189154" y="777055"/>
                  </a:lnTo>
                  <a:cubicBezTo>
                    <a:pt x="126118" y="2900944"/>
                    <a:pt x="63036" y="5026427"/>
                    <a:pt x="0" y="7150317"/>
                  </a:cubicBezTo>
                  <a:lnTo>
                    <a:pt x="132099" y="7154237"/>
                  </a:lnTo>
                  <a:cubicBezTo>
                    <a:pt x="129734" y="7233903"/>
                    <a:pt x="125005" y="7393234"/>
                    <a:pt x="122641" y="7472901"/>
                  </a:cubicBezTo>
                  <a:lnTo>
                    <a:pt x="254739" y="7476821"/>
                  </a:lnTo>
                  <a:lnTo>
                    <a:pt x="250010" y="7636153"/>
                  </a:lnTo>
                  <a:lnTo>
                    <a:pt x="382109" y="7640074"/>
                  </a:lnTo>
                  <a:lnTo>
                    <a:pt x="377380" y="7799404"/>
                  </a:lnTo>
                  <a:cubicBezTo>
                    <a:pt x="443429" y="7801365"/>
                    <a:pt x="575528" y="7805285"/>
                    <a:pt x="641577" y="7807246"/>
                  </a:cubicBezTo>
                  <a:lnTo>
                    <a:pt x="636848" y="7966577"/>
                  </a:lnTo>
                  <a:cubicBezTo>
                    <a:pt x="2309215" y="8016212"/>
                    <a:pt x="3984224" y="8065925"/>
                    <a:pt x="5656591" y="8115560"/>
                  </a:cubicBezTo>
                  <a:lnTo>
                    <a:pt x="5661320" y="7956228"/>
                  </a:lnTo>
                  <a:cubicBezTo>
                    <a:pt x="5727369" y="7958188"/>
                    <a:pt x="5859467" y="7962109"/>
                    <a:pt x="5925516" y="7964069"/>
                  </a:cubicBezTo>
                  <a:lnTo>
                    <a:pt x="5930245" y="7804738"/>
                  </a:lnTo>
                  <a:lnTo>
                    <a:pt x="6062344" y="7808659"/>
                  </a:lnTo>
                  <a:lnTo>
                    <a:pt x="6067073" y="7649327"/>
                  </a:lnTo>
                  <a:lnTo>
                    <a:pt x="6199171" y="7653248"/>
                  </a:lnTo>
                  <a:cubicBezTo>
                    <a:pt x="6201536" y="7573582"/>
                    <a:pt x="6206264" y="7414251"/>
                    <a:pt x="6208629" y="7334584"/>
                  </a:cubicBezTo>
                  <a:lnTo>
                    <a:pt x="6340727" y="7338505"/>
                  </a:lnTo>
                  <a:cubicBezTo>
                    <a:pt x="6403763" y="5214616"/>
                    <a:pt x="6466846" y="3089132"/>
                    <a:pt x="6529881" y="965243"/>
                  </a:cubicBezTo>
                  <a:lnTo>
                    <a:pt x="6397783" y="961322"/>
                  </a:lnTo>
                  <a:close/>
                </a:path>
              </a:pathLst>
            </a:custGeom>
            <a:blipFill>
              <a:blip r:embed="rId3"/>
              <a:stretch>
                <a:fillRect l="-57222" t="-13656" r="-57670" b="-1542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45579" y="2978458"/>
            <a:ext cx="2864179" cy="3598594"/>
            <a:chOff x="0" y="0"/>
            <a:chExt cx="6343519" cy="7970086"/>
          </a:xfrm>
        </p:grpSpPr>
        <p:sp>
          <p:nvSpPr>
            <p:cNvPr id="7" name="Freeform 7"/>
            <p:cNvSpPr/>
            <p:nvPr/>
          </p:nvSpPr>
          <p:spPr>
            <a:xfrm rot="-30000">
              <a:off x="-27700" y="-21760"/>
              <a:ext cx="6398919" cy="8013606"/>
            </a:xfrm>
            <a:custGeom>
              <a:avLst/>
              <a:gdLst/>
              <a:ahLst/>
              <a:cxnLst/>
              <a:rect l="l" t="t" r="r" b="b"/>
              <a:pathLst>
                <a:path w="6398919" h="8013606">
                  <a:moveTo>
                    <a:pt x="6266767" y="845415"/>
                  </a:moveTo>
                  <a:cubicBezTo>
                    <a:pt x="6267463" y="765717"/>
                    <a:pt x="6268854" y="606322"/>
                    <a:pt x="6269550" y="526624"/>
                  </a:cubicBezTo>
                  <a:lnTo>
                    <a:pt x="6137398" y="525471"/>
                  </a:lnTo>
                  <a:lnTo>
                    <a:pt x="6138789" y="366075"/>
                  </a:lnTo>
                  <a:lnTo>
                    <a:pt x="6006637" y="364922"/>
                  </a:lnTo>
                  <a:lnTo>
                    <a:pt x="6008028" y="205526"/>
                  </a:lnTo>
                  <a:cubicBezTo>
                    <a:pt x="5941953" y="204949"/>
                    <a:pt x="5809801" y="203796"/>
                    <a:pt x="5743725" y="203220"/>
                  </a:cubicBezTo>
                  <a:lnTo>
                    <a:pt x="5745116" y="43824"/>
                  </a:lnTo>
                  <a:cubicBezTo>
                    <a:pt x="4072076" y="29223"/>
                    <a:pt x="2396394" y="14600"/>
                    <a:pt x="723354" y="0"/>
                  </a:cubicBezTo>
                  <a:lnTo>
                    <a:pt x="721963" y="159395"/>
                  </a:lnTo>
                  <a:cubicBezTo>
                    <a:pt x="655888" y="158819"/>
                    <a:pt x="523736" y="157665"/>
                    <a:pt x="457660" y="157089"/>
                  </a:cubicBezTo>
                  <a:lnTo>
                    <a:pt x="456269" y="316484"/>
                  </a:lnTo>
                  <a:lnTo>
                    <a:pt x="324118" y="315331"/>
                  </a:lnTo>
                  <a:lnTo>
                    <a:pt x="322727" y="474727"/>
                  </a:lnTo>
                  <a:lnTo>
                    <a:pt x="190575" y="473573"/>
                  </a:lnTo>
                  <a:cubicBezTo>
                    <a:pt x="189879" y="553271"/>
                    <a:pt x="188488" y="712667"/>
                    <a:pt x="187793" y="792365"/>
                  </a:cubicBezTo>
                  <a:lnTo>
                    <a:pt x="55641" y="791211"/>
                  </a:lnTo>
                  <a:cubicBezTo>
                    <a:pt x="37099" y="2915955"/>
                    <a:pt x="18543" y="5042293"/>
                    <a:pt x="0" y="7167037"/>
                  </a:cubicBezTo>
                  <a:lnTo>
                    <a:pt x="132152" y="7168190"/>
                  </a:lnTo>
                  <a:cubicBezTo>
                    <a:pt x="131456" y="7247889"/>
                    <a:pt x="130065" y="7407284"/>
                    <a:pt x="129370" y="7486982"/>
                  </a:cubicBezTo>
                  <a:lnTo>
                    <a:pt x="261521" y="7488135"/>
                  </a:lnTo>
                  <a:lnTo>
                    <a:pt x="260130" y="7647531"/>
                  </a:lnTo>
                  <a:lnTo>
                    <a:pt x="392282" y="7648684"/>
                  </a:lnTo>
                  <a:lnTo>
                    <a:pt x="390891" y="7808079"/>
                  </a:lnTo>
                  <a:cubicBezTo>
                    <a:pt x="456967" y="7808656"/>
                    <a:pt x="589118" y="7809809"/>
                    <a:pt x="655194" y="7810386"/>
                  </a:cubicBezTo>
                  <a:lnTo>
                    <a:pt x="653803" y="7969782"/>
                  </a:lnTo>
                  <a:cubicBezTo>
                    <a:pt x="2326843" y="7984382"/>
                    <a:pt x="4002525" y="7999006"/>
                    <a:pt x="5675565" y="8013606"/>
                  </a:cubicBezTo>
                  <a:lnTo>
                    <a:pt x="5676956" y="7854210"/>
                  </a:lnTo>
                  <a:cubicBezTo>
                    <a:pt x="5743032" y="7854787"/>
                    <a:pt x="5875184" y="7855940"/>
                    <a:pt x="5941259" y="7856517"/>
                  </a:cubicBezTo>
                  <a:lnTo>
                    <a:pt x="5942650" y="7697122"/>
                  </a:lnTo>
                  <a:lnTo>
                    <a:pt x="6074802" y="7698275"/>
                  </a:lnTo>
                  <a:lnTo>
                    <a:pt x="6076193" y="7538879"/>
                  </a:lnTo>
                  <a:lnTo>
                    <a:pt x="6208344" y="7540032"/>
                  </a:lnTo>
                  <a:cubicBezTo>
                    <a:pt x="6209040" y="7460334"/>
                    <a:pt x="6210431" y="7300939"/>
                    <a:pt x="6211126" y="7221241"/>
                  </a:cubicBezTo>
                  <a:lnTo>
                    <a:pt x="6343278" y="7222394"/>
                  </a:lnTo>
                  <a:cubicBezTo>
                    <a:pt x="6361820" y="5097650"/>
                    <a:pt x="6380377" y="2971312"/>
                    <a:pt x="6398919" y="846568"/>
                  </a:cubicBezTo>
                  <a:lnTo>
                    <a:pt x="6266767" y="845415"/>
                  </a:lnTo>
                  <a:close/>
                </a:path>
              </a:pathLst>
            </a:custGeom>
            <a:blipFill>
              <a:blip r:embed="rId4"/>
              <a:stretch>
                <a:fillRect l="-82967" t="-3626" r="-12664" b="-6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74424" y="0"/>
            <a:ext cx="1713576" cy="10287000"/>
            <a:chOff x="0" y="0"/>
            <a:chExt cx="2284768" cy="13716000"/>
          </a:xfrm>
        </p:grpSpPr>
        <p:sp>
          <p:nvSpPr>
            <p:cNvPr id="9" name="AutoShape 9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AutoShape 10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AutoShape 11"/>
            <p:cNvSpPr/>
            <p:nvPr/>
          </p:nvSpPr>
          <p:spPr>
            <a:xfrm rot="-5400000">
              <a:off x="1142384" y="1903973"/>
              <a:ext cx="1523178" cy="76158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AutoShape 12"/>
            <p:cNvSpPr/>
            <p:nvPr/>
          </p:nvSpPr>
          <p:spPr>
            <a:xfrm rot="-5400000">
              <a:off x="0" y="2284768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AutoShape 14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AutoShape 18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AutoShape 19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AutoShape 21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AutoShape 22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AutoShape 23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AutoShape 24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141A3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AutoShape 25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AutoShape 26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414567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7294380"/>
            <a:ext cx="3446717" cy="1761359"/>
            <a:chOff x="0" y="0"/>
            <a:chExt cx="4595623" cy="234847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19050"/>
              <a:ext cx="4595623" cy="1264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51"/>
                </a:lnSpc>
                <a:spcBef>
                  <a:spcPct val="0"/>
                </a:spcBef>
              </a:pPr>
              <a:r>
                <a:rPr lang="en-US" sz="2962" b="1" u="none" spc="296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SỬ</a:t>
              </a:r>
              <a:r>
                <a:rPr lang="en-US" sz="2962" b="1" u="none" spc="296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2962" b="1" u="none" spc="296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DỤNG</a:t>
              </a:r>
              <a:r>
                <a:rPr lang="en-US" sz="2962" b="1" u="none" spc="296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2962" b="1" u="none" spc="296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NĂNG</a:t>
              </a:r>
              <a:r>
                <a:rPr lang="en-US" sz="2962" b="1" u="none" spc="296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2962" b="1" u="none" spc="296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LƯỢNG</a:t>
              </a:r>
              <a:r>
                <a:rPr lang="en-US" sz="2962" b="1" u="none" spc="296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TÁI </a:t>
              </a:r>
              <a:r>
                <a:rPr lang="en-US" sz="2962" b="1" u="none" spc="296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TẠO</a:t>
              </a:r>
              <a:endParaRPr lang="en-US" sz="2962" b="1" u="none" spc="296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556642"/>
              <a:ext cx="4595623" cy="79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41"/>
                </a:lnSpc>
                <a:spcBef>
                  <a:spcPct val="0"/>
                </a:spcBef>
              </a:pPr>
              <a:r>
                <a:rPr lang="en-US" sz="1743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Sử dụng năng lượng mặt trời và gió để giảm carbon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239480" y="7294380"/>
            <a:ext cx="3446717" cy="1761359"/>
            <a:chOff x="0" y="0"/>
            <a:chExt cx="4595623" cy="234847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19050"/>
              <a:ext cx="4595623" cy="1264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51"/>
                </a:lnSpc>
                <a:spcBef>
                  <a:spcPct val="0"/>
                </a:spcBef>
              </a:pPr>
              <a:r>
                <a:rPr lang="en-US" sz="2962" b="1" u="none" spc="296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TIẾT KIỆM NĂNG LƯỢNG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556642"/>
              <a:ext cx="4595623" cy="79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41"/>
                </a:lnSpc>
                <a:spcBef>
                  <a:spcPct val="0"/>
                </a:spcBef>
              </a:pPr>
              <a:r>
                <a:rPr lang="en-US" sz="1743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Tắt điện khi không sử dụng để tiết kiệm chi phí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724182" y="7294380"/>
            <a:ext cx="3446717" cy="1761359"/>
            <a:chOff x="0" y="0"/>
            <a:chExt cx="4595623" cy="234847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19050"/>
              <a:ext cx="4595623" cy="1264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51"/>
                </a:lnSpc>
                <a:spcBef>
                  <a:spcPct val="0"/>
                </a:spcBef>
              </a:pPr>
              <a:r>
                <a:rPr lang="en-US" sz="2962" b="1" u="none" spc="296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ỦNG HỘ CHÍNH SÁCH XANH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56642"/>
              <a:ext cx="4595623" cy="79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41"/>
                </a:lnSpc>
                <a:spcBef>
                  <a:spcPct val="0"/>
                </a:spcBef>
              </a:pPr>
              <a:r>
                <a:rPr lang="en-US" sz="1743" u="none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Tham gia vào các phong trào bảo vệ môi trường địa phương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58360" y="981075"/>
            <a:ext cx="13838618" cy="86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7"/>
              </a:lnSpc>
            </a:pPr>
            <a:r>
              <a:rPr lang="en-US" sz="5375" b="1" u="none" spc="-53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Hành</a:t>
            </a:r>
            <a:r>
              <a:rPr lang="en-US" sz="5375" b="1" u="none" spc="-53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5375" b="1" u="none" spc="-53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động</a:t>
            </a:r>
            <a:r>
              <a:rPr lang="en-US" sz="5375" b="1" u="none" spc="-53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5375" b="1" u="none" spc="-53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của</a:t>
            </a:r>
            <a:r>
              <a:rPr lang="en-US" sz="5375" b="1" u="none" spc="-53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5375" b="1" u="none" spc="-53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cá</a:t>
            </a:r>
            <a:r>
              <a:rPr lang="en-US" sz="5375" b="1" u="none" spc="-53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5375" b="1" u="none" spc="-53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nhân</a:t>
            </a:r>
            <a:r>
              <a:rPr lang="en-US" sz="5375" b="1" u="none" spc="-53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5375" b="1" u="none" spc="-53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và</a:t>
            </a:r>
            <a:r>
              <a:rPr lang="en-US" sz="5375" b="1" u="none" spc="-53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5375" b="1" u="none" spc="-53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cộng</a:t>
            </a:r>
            <a:r>
              <a:rPr lang="en-US" sz="5375" b="1" u="none" spc="-53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5375" b="1" u="none" spc="-53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đồng</a:t>
            </a:r>
            <a:endParaRPr lang="en-US" sz="5375" b="1" u="none" spc="-53" dirty="0">
              <a:solidFill>
                <a:srgbClr val="FFFFFF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7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867358"/>
          </a:xfrm>
          <a:prstGeom prst="rect">
            <a:avLst/>
          </a:prstGeom>
          <a:solidFill>
            <a:srgbClr val="2A2F4F"/>
          </a:solid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143000" y="594907"/>
            <a:ext cx="3839765" cy="9123099"/>
            <a:chOff x="0" y="0"/>
            <a:chExt cx="6471577" cy="15376160"/>
          </a:xfrm>
        </p:grpSpPr>
        <p:sp>
          <p:nvSpPr>
            <p:cNvPr id="4" name="Freeform 4"/>
            <p:cNvSpPr/>
            <p:nvPr/>
          </p:nvSpPr>
          <p:spPr>
            <a:xfrm rot="-30000">
              <a:off x="-53549" y="-22062"/>
              <a:ext cx="6578675" cy="15420284"/>
            </a:xfrm>
            <a:custGeom>
              <a:avLst/>
              <a:gdLst/>
              <a:ahLst/>
              <a:cxnLst/>
              <a:rect l="l" t="t" r="r" b="b"/>
              <a:pathLst>
                <a:path w="6578675" h="15420284">
                  <a:moveTo>
                    <a:pt x="6443856" y="1586973"/>
                  </a:moveTo>
                  <a:cubicBezTo>
                    <a:pt x="6445198" y="1433217"/>
                    <a:pt x="6447881" y="1125706"/>
                    <a:pt x="6449223" y="971950"/>
                  </a:cubicBezTo>
                  <a:lnTo>
                    <a:pt x="6314404" y="970773"/>
                  </a:lnTo>
                  <a:lnTo>
                    <a:pt x="6317087" y="663262"/>
                  </a:lnTo>
                  <a:lnTo>
                    <a:pt x="6182268" y="662085"/>
                  </a:lnTo>
                  <a:lnTo>
                    <a:pt x="6184952" y="354574"/>
                  </a:lnTo>
                  <a:cubicBezTo>
                    <a:pt x="6117542" y="353986"/>
                    <a:pt x="5982722" y="352809"/>
                    <a:pt x="5915313" y="352221"/>
                  </a:cubicBezTo>
                  <a:lnTo>
                    <a:pt x="5917996" y="44709"/>
                  </a:lnTo>
                  <a:cubicBezTo>
                    <a:pt x="4211183" y="29814"/>
                    <a:pt x="2501673" y="14895"/>
                    <a:pt x="794859" y="0"/>
                  </a:cubicBezTo>
                  <a:lnTo>
                    <a:pt x="792176" y="307512"/>
                  </a:lnTo>
                  <a:cubicBezTo>
                    <a:pt x="724766" y="306923"/>
                    <a:pt x="589947" y="305747"/>
                    <a:pt x="522537" y="305159"/>
                  </a:cubicBezTo>
                  <a:lnTo>
                    <a:pt x="519853" y="612670"/>
                  </a:lnTo>
                  <a:lnTo>
                    <a:pt x="385034" y="611494"/>
                  </a:lnTo>
                  <a:lnTo>
                    <a:pt x="382350" y="919005"/>
                  </a:lnTo>
                  <a:lnTo>
                    <a:pt x="247531" y="917829"/>
                  </a:lnTo>
                  <a:cubicBezTo>
                    <a:pt x="246189" y="1071584"/>
                    <a:pt x="243506" y="1379096"/>
                    <a:pt x="242164" y="1532852"/>
                  </a:cubicBezTo>
                  <a:lnTo>
                    <a:pt x="107344" y="1531675"/>
                  </a:lnTo>
                  <a:cubicBezTo>
                    <a:pt x="71572" y="5630803"/>
                    <a:pt x="35773" y="9733007"/>
                    <a:pt x="0" y="13832135"/>
                  </a:cubicBezTo>
                  <a:lnTo>
                    <a:pt x="134819" y="13833312"/>
                  </a:lnTo>
                  <a:cubicBezTo>
                    <a:pt x="133478" y="13987067"/>
                    <a:pt x="130794" y="14294579"/>
                    <a:pt x="129452" y="14448334"/>
                  </a:cubicBezTo>
                  <a:lnTo>
                    <a:pt x="264272" y="14449511"/>
                  </a:lnTo>
                  <a:lnTo>
                    <a:pt x="261588" y="14757023"/>
                  </a:lnTo>
                  <a:lnTo>
                    <a:pt x="396407" y="14758200"/>
                  </a:lnTo>
                  <a:lnTo>
                    <a:pt x="393724" y="15065710"/>
                  </a:lnTo>
                  <a:cubicBezTo>
                    <a:pt x="461133" y="15066298"/>
                    <a:pt x="595953" y="15067475"/>
                    <a:pt x="663362" y="15068063"/>
                  </a:cubicBezTo>
                  <a:lnTo>
                    <a:pt x="660679" y="15375575"/>
                  </a:lnTo>
                  <a:cubicBezTo>
                    <a:pt x="2367492" y="15390471"/>
                    <a:pt x="4077002" y="15405389"/>
                    <a:pt x="5783816" y="15420284"/>
                  </a:cubicBezTo>
                  <a:lnTo>
                    <a:pt x="5786499" y="15112772"/>
                  </a:lnTo>
                  <a:cubicBezTo>
                    <a:pt x="5853909" y="15113361"/>
                    <a:pt x="5988728" y="15114537"/>
                    <a:pt x="6056138" y="15115125"/>
                  </a:cubicBezTo>
                  <a:lnTo>
                    <a:pt x="6058822" y="14807615"/>
                  </a:lnTo>
                  <a:lnTo>
                    <a:pt x="6193641" y="14808791"/>
                  </a:lnTo>
                  <a:lnTo>
                    <a:pt x="6196325" y="14501279"/>
                  </a:lnTo>
                  <a:lnTo>
                    <a:pt x="6331144" y="14502456"/>
                  </a:lnTo>
                  <a:cubicBezTo>
                    <a:pt x="6332486" y="14348700"/>
                    <a:pt x="6335170" y="14041188"/>
                    <a:pt x="6336511" y="13887433"/>
                  </a:cubicBezTo>
                  <a:lnTo>
                    <a:pt x="6471331" y="13888609"/>
                  </a:lnTo>
                  <a:cubicBezTo>
                    <a:pt x="6507103" y="9789482"/>
                    <a:pt x="6542903" y="5687277"/>
                    <a:pt x="6578675" y="1588149"/>
                  </a:cubicBezTo>
                  <a:lnTo>
                    <a:pt x="6443856" y="1586973"/>
                  </a:lnTo>
                  <a:close/>
                </a:path>
              </a:pathLst>
            </a:custGeom>
            <a:blipFill>
              <a:blip r:embed="rId2"/>
              <a:stretch>
                <a:fillRect l="-136185" t="-310" r="-164581" b="-142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713576" cy="10287000"/>
            <a:chOff x="0" y="0"/>
            <a:chExt cx="2284768" cy="13716000"/>
          </a:xfrm>
        </p:grpSpPr>
        <p:sp>
          <p:nvSpPr>
            <p:cNvPr id="6" name="AutoShape 6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AutoShape 7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142384" y="1903973"/>
              <a:ext cx="1523178" cy="761589"/>
            </a:xfrm>
            <a:prstGeom prst="rect">
              <a:avLst/>
            </a:prstGeom>
            <a:solidFill>
              <a:srgbClr val="77669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0" y="2284768"/>
              <a:ext cx="761589" cy="76158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AutoShape 10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917FB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AutoShape 11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AutoShape 12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AutoShape 14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77669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AutoShape 18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AC99C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AutoShape 19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AutoShape 21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2A2F4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AutoShape 22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77669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AutoShape 23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77669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80174" y="1524000"/>
            <a:ext cx="11179126" cy="4159241"/>
            <a:chOff x="0" y="0"/>
            <a:chExt cx="14905501" cy="554565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14905501" cy="355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556"/>
                </a:lnSpc>
              </a:pPr>
              <a:r>
                <a:rPr lang="en-US" sz="8797" b="1" u="none" spc="175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Hãy</a:t>
              </a:r>
              <a:r>
                <a:rPr lang="en-US" sz="8797" b="1" u="none" spc="175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8797" b="1" u="none" spc="175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cùng</a:t>
              </a:r>
              <a:r>
                <a:rPr lang="en-US" sz="8797" b="1" u="none" spc="175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8797" b="1" u="none" spc="175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hành</a:t>
              </a:r>
              <a:r>
                <a:rPr lang="en-US" sz="8797" b="1" u="none" spc="175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8797" b="1" u="none" spc="175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động</a:t>
              </a:r>
              <a:r>
                <a:rPr lang="en-US" sz="8797" b="1" u="none" spc="175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8797" b="1" u="none" spc="175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vì</a:t>
              </a:r>
              <a:r>
                <a:rPr lang="en-US" sz="8797" b="1" u="none" spc="175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8797" b="1" u="none" spc="175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trái</a:t>
              </a:r>
              <a:r>
                <a:rPr lang="en-US" sz="8797" b="1" u="none" spc="175" dirty="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8797" b="1" u="none" spc="175" dirty="0" err="1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đất</a:t>
              </a:r>
              <a:endParaRPr lang="en-US" sz="8797" b="1" u="none" spc="175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167705"/>
              <a:ext cx="14905501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199"/>
                </a:lnSpc>
              </a:pPr>
              <a:r>
                <a:rPr lang="en-US" sz="2999" b="1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Tham gia vào các hoạt động bảo vệ môi trường để bảo vệ tương lai cho thế hệ tiếp theo.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080174" y="7668828"/>
            <a:ext cx="11179126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</a:pP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Biến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đổi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khí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hậu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là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một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thách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thức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nghiêm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trọng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mà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chúng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ta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phải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đối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mặt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.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Bằng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cách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hành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động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ngay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hôm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nay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,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mỗi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cá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nhân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và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cộng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đồng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có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thể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tạo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ra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sự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khác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biệt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.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Hãy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bắt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đầu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từ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những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thay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đổi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nhỏ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trong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cuộc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sống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hàng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ngày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để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góp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phần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bảo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vệ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hành</a:t>
            </a:r>
            <a:r>
              <a:rPr lang="en-US" sz="2100" b="1" u="none" dirty="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 </a:t>
            </a:r>
            <a:r>
              <a:rPr lang="en-US" sz="2100" b="1" u="none" dirty="0" err="1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tinh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của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</a:t>
            </a:r>
            <a:r>
              <a:rPr lang="en-US" sz="2100" u="none" dirty="0" err="1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chúng</a:t>
            </a:r>
            <a:r>
              <a:rPr lang="en-US" sz="2100" u="none" dirty="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ta.</a:t>
            </a:r>
          </a:p>
        </p:txBody>
      </p:sp>
      <p:sp>
        <p:nvSpPr>
          <p:cNvPr id="28" name="Freeform 28"/>
          <p:cNvSpPr/>
          <p:nvPr/>
        </p:nvSpPr>
        <p:spPr>
          <a:xfrm flipH="1">
            <a:off x="3854303" y="9149013"/>
            <a:ext cx="1137987" cy="1137987"/>
          </a:xfrm>
          <a:custGeom>
            <a:avLst/>
            <a:gdLst/>
            <a:ahLst/>
            <a:cxnLst/>
            <a:rect l="l" t="t" r="r" b="b"/>
            <a:pathLst>
              <a:path w="1137987" h="1137987">
                <a:moveTo>
                  <a:pt x="1137987" y="0"/>
                </a:moveTo>
                <a:lnTo>
                  <a:pt x="0" y="0"/>
                </a:lnTo>
                <a:lnTo>
                  <a:pt x="0" y="1137987"/>
                </a:lnTo>
                <a:lnTo>
                  <a:pt x="1137987" y="1137987"/>
                </a:lnTo>
                <a:lnTo>
                  <a:pt x="113798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9" name="Freeform 29"/>
          <p:cNvSpPr/>
          <p:nvPr/>
        </p:nvSpPr>
        <p:spPr>
          <a:xfrm flipH="1" flipV="1">
            <a:off x="3854303" y="25914"/>
            <a:ext cx="1137987" cy="1137987"/>
          </a:xfrm>
          <a:custGeom>
            <a:avLst/>
            <a:gdLst/>
            <a:ahLst/>
            <a:cxnLst/>
            <a:rect l="l" t="t" r="r" b="b"/>
            <a:pathLst>
              <a:path w="1137987" h="1137987">
                <a:moveTo>
                  <a:pt x="1137987" y="1137987"/>
                </a:moveTo>
                <a:lnTo>
                  <a:pt x="0" y="1137987"/>
                </a:lnTo>
                <a:lnTo>
                  <a:pt x="0" y="0"/>
                </a:lnTo>
                <a:lnTo>
                  <a:pt x="1137987" y="0"/>
                </a:lnTo>
                <a:lnTo>
                  <a:pt x="1137987" y="113798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475</Words>
  <Application>Microsoft Office PowerPoint</Application>
  <PresentationFormat>Tùy chỉnh</PresentationFormat>
  <Paragraphs>29</Paragraphs>
  <Slides>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</vt:i4>
      </vt:variant>
    </vt:vector>
  </HeadingPairs>
  <TitlesOfParts>
    <vt:vector size="12" baseType="lpstr">
      <vt:lpstr>Arial</vt:lpstr>
      <vt:lpstr>Lekton</vt:lpstr>
      <vt:lpstr>Lekton Bold</vt:lpstr>
      <vt:lpstr>Roboto Mono Bold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- Biến đổi khí hậu: Thách thức và Hành động</dc:title>
  <dc:creator>VANH</dc:creator>
  <dc:description>Bài thuyết trình - Biến đổi khí hậu: Thách thức và Hành động</dc:description>
  <cp:lastModifiedBy>Việt Anh Đỗ</cp:lastModifiedBy>
  <cp:revision>2</cp:revision>
  <dcterms:created xsi:type="dcterms:W3CDTF">2006-08-16T00:00:00Z</dcterms:created>
  <dcterms:modified xsi:type="dcterms:W3CDTF">2025-10-01T13:06:26Z</dcterms:modified>
  <dc:identifier>DAG0jLYvf60</dc:identifier>
</cp:coreProperties>
</file>